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22"/>
  </p:notesMasterIdLst>
  <p:sldIdLst>
    <p:sldId id="256" r:id="rId2"/>
    <p:sldId id="257" r:id="rId3"/>
    <p:sldId id="269" r:id="rId4"/>
    <p:sldId id="298" r:id="rId5"/>
    <p:sldId id="263" r:id="rId6"/>
    <p:sldId id="271" r:id="rId7"/>
    <p:sldId id="273" r:id="rId8"/>
    <p:sldId id="299" r:id="rId9"/>
    <p:sldId id="300" r:id="rId10"/>
    <p:sldId id="301" r:id="rId11"/>
    <p:sldId id="302" r:id="rId12"/>
    <p:sldId id="303" r:id="rId13"/>
    <p:sldId id="310" r:id="rId14"/>
    <p:sldId id="311" r:id="rId15"/>
    <p:sldId id="312" r:id="rId16"/>
    <p:sldId id="313" r:id="rId17"/>
    <p:sldId id="314" r:id="rId18"/>
    <p:sldId id="304" r:id="rId19"/>
    <p:sldId id="305" r:id="rId20"/>
    <p:sldId id="30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99"/>
    <a:srgbClr val="5D49D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62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8895B95-CE9C-41A5-BDB4-3A590856B5BE}" type="datetimeFigureOut">
              <a:rPr lang="ru-RU"/>
              <a:pPr>
                <a:defRPr/>
              </a:pPr>
              <a:t>11.01.2017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D7C8303-8CF9-428D-B16D-206497544D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9A93B-B61E-4D29-9461-CA8A40053D17}" type="datetimeFigureOut">
              <a:rPr lang="ru-RU"/>
              <a:pPr>
                <a:defRPr/>
              </a:pPr>
              <a:t>11.01.2017</a:t>
            </a:fld>
            <a:endParaRPr lang="ru-RU" dirty="0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43192-2C01-4ED9-A909-D9487EBEF1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09494-0F1B-49FD-B9C2-D4F92FE57A29}" type="datetimeFigureOut">
              <a:rPr lang="ru-RU"/>
              <a:pPr>
                <a:defRPr/>
              </a:pPr>
              <a:t>11.01.2017</a:t>
            </a:fld>
            <a:endParaRPr lang="ru-RU" dirty="0"/>
          </a:p>
        </p:txBody>
      </p:sp>
      <p:sp>
        <p:nvSpPr>
          <p:cNvPr id="8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E241-6BEA-4A59-A430-D83DFC48CB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18610-5DE6-4D08-B2F3-8FEE98529C42}" type="datetimeFigureOut">
              <a:rPr lang="ru-RU"/>
              <a:pPr>
                <a:defRPr/>
              </a:pPr>
              <a:t>11.01.2017</a:t>
            </a:fld>
            <a:endParaRPr lang="ru-RU" dirty="0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327F6-67E5-41F5-BE48-8D8D888244C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DDA6B-57DB-4C17-857F-0637334BEED7}" type="datetimeFigureOut">
              <a:rPr lang="ru-RU"/>
              <a:pPr>
                <a:defRPr/>
              </a:pPr>
              <a:t>11.01.2017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530D8-779F-4F07-AB66-2BD5D8A49E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BC704-AE22-4698-88F3-6BC1A819AAB3}" type="datetimeFigureOut">
              <a:rPr lang="ru-RU"/>
              <a:pPr>
                <a:defRPr/>
              </a:pPr>
              <a:t>11.01.2017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7D258-61C5-426B-86FC-94C5214747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0F1A2-5FA8-478C-BB67-1A14CABFBBD8}" type="datetimeFigureOut">
              <a:rPr lang="ru-RU"/>
              <a:pPr>
                <a:defRPr/>
              </a:pPr>
              <a:t>11.01.2017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531DC-6352-46B1-8CEA-D2FF092ADD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Дата 3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E6A57F-DA11-4A41-9AE7-9B2E2285C01E}" type="datetimeFigureOut">
              <a:rPr lang="ru-RU"/>
              <a:pPr>
                <a:defRPr/>
              </a:pPr>
              <a:t>11.01.2017</a:t>
            </a:fld>
            <a:endParaRPr lang="ru-RU" dirty="0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24A7F4-32D9-496C-8D30-86E45707FB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2413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7"/>
          <p:cNvSpPr>
            <a:spLocks noGrp="1"/>
          </p:cNvSpPr>
          <p:nvPr>
            <p:ph type="ctrTitle" idx="4294967295"/>
          </p:nvPr>
        </p:nvSpPr>
        <p:spPr bwMode="auto">
          <a:xfrm>
            <a:off x="685800" y="2130425"/>
            <a:ext cx="7772400" cy="147002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ba-RU" sz="3200" cap="none" smtClean="0">
                <a:solidFill>
                  <a:srgbClr val="000099"/>
                </a:solidFill>
                <a:effectLst/>
                <a:latin typeface="Arial" charset="0"/>
              </a:rPr>
              <a:t>ФГОС шарттарында мәктәпкәсә һәм башланғыс белем биреүҙә күсәгилешлек</a:t>
            </a:r>
            <a:endParaRPr lang="ru-RU" sz="3200" cap="none" smtClean="0">
              <a:solidFill>
                <a:srgbClr val="000099"/>
              </a:solidFill>
              <a:effectLst/>
              <a:latin typeface="Arial" charset="0"/>
            </a:endParaRP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3860800"/>
            <a:ext cx="6400800" cy="1752600"/>
          </a:xfrm>
        </p:spPr>
        <p:txBody>
          <a:bodyPr/>
          <a:lstStyle/>
          <a:p>
            <a:pPr eaLnBrk="1" hangingPunct="1"/>
            <a:r>
              <a:rPr lang="ba-RU" smtClean="0">
                <a:solidFill>
                  <a:srgbClr val="443329"/>
                </a:solidFill>
                <a:latin typeface="Arial" charset="0"/>
              </a:rPr>
              <a:t>                             </a:t>
            </a:r>
            <a:r>
              <a:rPr lang="ba-RU" smtClean="0">
                <a:solidFill>
                  <a:srgbClr val="000099"/>
                </a:solidFill>
                <a:latin typeface="Arial" charset="0"/>
              </a:rPr>
              <a:t>Әҙерләне Ғайсина Р.Ә.</a:t>
            </a:r>
            <a:endParaRPr lang="ru-RU" smtClean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14340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42875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42852"/>
            <a:ext cx="1943663" cy="1800973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4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pic>
        <p:nvPicPr>
          <p:cNvPr id="23554" name="Picture 6" descr="фото8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30363" y="1554163"/>
            <a:ext cx="6034087" cy="452596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pic>
        <p:nvPicPr>
          <p:cNvPr id="24578" name="Picture 6" descr="Фото-0408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951163" y="1554163"/>
            <a:ext cx="3394075" cy="452596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pic>
        <p:nvPicPr>
          <p:cNvPr id="25602" name="Picture 6" descr="SAM_9104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30363" y="1554163"/>
            <a:ext cx="6034087" cy="452596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pic>
        <p:nvPicPr>
          <p:cNvPr id="26626" name="Picture 6" descr="фото12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30363" y="1554163"/>
            <a:ext cx="6034087" cy="452596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4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pic>
        <p:nvPicPr>
          <p:cNvPr id="27650" name="Picture 7" descr="SAM_9122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30363" y="1554163"/>
            <a:ext cx="6034087" cy="452596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pic>
        <p:nvPicPr>
          <p:cNvPr id="28674" name="Picture 6" descr="фото1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30363" y="1554163"/>
            <a:ext cx="6034087" cy="4525962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pic>
        <p:nvPicPr>
          <p:cNvPr id="29698" name="Picture 8" descr="фото3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71650" y="2116138"/>
            <a:ext cx="5753100" cy="340042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pic>
        <p:nvPicPr>
          <p:cNvPr id="30722" name="Picture 10" descr="995632_html_m2c0e8a17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1774825"/>
            <a:ext cx="8686800" cy="408305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pic>
        <p:nvPicPr>
          <p:cNvPr id="31746" name="Picture 6" descr="Творческих-успехов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30363" y="1554163"/>
            <a:ext cx="6034087" cy="452596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sp>
        <p:nvSpPr>
          <p:cNvPr id="3277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>
              <a:latin typeface="Franklin Gothic Boo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6"/>
          <p:cNvSpPr>
            <a:spLocks noGrp="1"/>
          </p:cNvSpPr>
          <p:nvPr>
            <p:ph type="title" idx="4294967295"/>
          </p:nvPr>
        </p:nvSpPr>
        <p:spPr bwMode="auto">
          <a:xfrm>
            <a:off x="457200" y="457200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200" cap="none" smtClean="0">
                <a:effectLst/>
                <a:latin typeface="Franklin Gothic Medium" pitchFamily="34" charset="0"/>
              </a:rPr>
              <a:t/>
            </a:r>
            <a:br>
              <a:rPr lang="ru-RU" sz="3200" cap="none" smtClean="0">
                <a:effectLst/>
                <a:latin typeface="Franklin Gothic Medium" pitchFamily="34" charset="0"/>
              </a:rPr>
            </a:br>
            <a:endParaRPr lang="ru-RU" sz="3200" cap="none" smtClean="0">
              <a:effectLst/>
              <a:latin typeface="Franklin Gothic Medium" pitchFamily="34" charset="0"/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type="subTitle" idx="1"/>
          </p:nvPr>
        </p:nvSpPr>
        <p:spPr>
          <a:xfrm>
            <a:off x="250825" y="1989138"/>
            <a:ext cx="8424863" cy="316865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smtClean="0">
                <a:solidFill>
                  <a:srgbClr val="002060"/>
                </a:solidFill>
                <a:latin typeface="Franklin Gothic Book" pitchFamily="34" charset="0"/>
              </a:rPr>
              <a:t> </a:t>
            </a:r>
            <a:r>
              <a:rPr lang="ru-RU" sz="2800" b="1" smtClean="0">
                <a:solidFill>
                  <a:srgbClr val="002060"/>
                </a:solidFill>
                <a:latin typeface="Arial" charset="0"/>
              </a:rPr>
              <a:t>Мәктәпкәсә белем биреүгә ФГОС 17.10.2013 ҡабул ителде </a:t>
            </a:r>
          </a:p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smtClean="0">
                <a:solidFill>
                  <a:srgbClr val="002060"/>
                </a:solidFill>
                <a:latin typeface="Arial" charset="0"/>
              </a:rPr>
              <a:t>( Приказ МО РФ № 1155)</a:t>
            </a:r>
          </a:p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2800" b="1" smtClean="0">
              <a:solidFill>
                <a:srgbClr val="002060"/>
              </a:solidFill>
              <a:latin typeface="Arial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smtClean="0">
                <a:solidFill>
                  <a:srgbClr val="002060"/>
                </a:solidFill>
                <a:latin typeface="Arial" charset="0"/>
              </a:rPr>
              <a:t>Я</a:t>
            </a:r>
            <a:r>
              <a:rPr lang="ba-RU" sz="2800" b="1" smtClean="0">
                <a:solidFill>
                  <a:srgbClr val="002060"/>
                </a:solidFill>
                <a:latin typeface="Arial" charset="0"/>
              </a:rPr>
              <a:t>ңы законға ярашлы мәктәпкәсә белем дөйөм белемдең тәүге кимәле тип билдәләнде</a:t>
            </a:r>
            <a:endParaRPr lang="ru-RU" sz="2800" b="1" smtClean="0">
              <a:solidFill>
                <a:srgbClr val="002060"/>
              </a:solidFill>
              <a:latin typeface="Arial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2800" smtClean="0">
              <a:latin typeface="Arial" charset="0"/>
            </a:endParaRPr>
          </a:p>
        </p:txBody>
      </p:sp>
      <p:pic>
        <p:nvPicPr>
          <p:cNvPr id="1536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42875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sp>
        <p:nvSpPr>
          <p:cNvPr id="3379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>
              <a:latin typeface="Franklin Gothic Boo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431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Мәктәпкәсә белем биреүгә ФГОС 17.10.2013 ҡабул ителде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         ( Приказ МО РФ № 1155)</a:t>
            </a:r>
          </a:p>
          <a:p>
            <a:pPr algn="just" eaLnBrk="1" hangingPunct="1">
              <a:buFont typeface="Wingdings 2" pitchFamily="18" charset="2"/>
              <a:buNone/>
            </a:pPr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  <a:p>
            <a:pPr algn="just" eaLnBrk="1" hangingPunct="1">
              <a:buFont typeface="Wingdings 2" pitchFamily="18" charset="2"/>
              <a:buNone/>
            </a:pPr>
            <a:endParaRPr lang="ru-RU" sz="2400" b="1" smtClean="0">
              <a:solidFill>
                <a:srgbClr val="000099"/>
              </a:solidFill>
              <a:latin typeface="Franklin Gothic Book" pitchFamily="34" charset="0"/>
            </a:endParaRPr>
          </a:p>
        </p:txBody>
      </p:sp>
      <p:pic>
        <p:nvPicPr>
          <p:cNvPr id="16388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42875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357188" y="3714750"/>
            <a:ext cx="1870075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50" y="3714750"/>
            <a:ext cx="1857375" cy="2828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3" y="3714750"/>
            <a:ext cx="2000250" cy="280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8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>
            <a:lum contrast="30000"/>
          </a:blip>
          <a:srcRect/>
          <a:stretch>
            <a:fillRect/>
          </a:stretch>
        </p:blipFill>
        <p:spPr bwMode="auto">
          <a:xfrm>
            <a:off x="7143750" y="3714750"/>
            <a:ext cx="1720850" cy="2786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1" algn="ctr">
              <a:buFont typeface="Wingdings 2" pitchFamily="18" charset="2"/>
              <a:buNone/>
            </a:pP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Стандарттар Р</a:t>
            </a:r>
            <a:r>
              <a:rPr lang="ba-RU" sz="36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әсәй мәғариф системаһында берҙәмлек булдырыу маҡсатында төҙөлдө.</a:t>
            </a: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671513" y="1600200"/>
            <a:ext cx="8472487" cy="49720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</a:pPr>
            <a:endParaRPr lang="ba-RU" sz="2400" smtClean="0">
              <a:latin typeface="Franklin Gothic Book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</a:pPr>
            <a:endParaRPr lang="ba-RU" sz="2400" smtClean="0">
              <a:latin typeface="Franklin Gothic Book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ba-RU" b="1" smtClean="0">
                <a:solidFill>
                  <a:srgbClr val="000099"/>
                </a:solidFill>
                <a:latin typeface="Times New Roman" pitchFamily="18" charset="0"/>
              </a:rPr>
              <a:t>Мәктәпкәсә, башланғыс, дөйөм </a:t>
            </a: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ba-RU" b="1" smtClean="0">
                <a:solidFill>
                  <a:srgbClr val="000099"/>
                </a:solidFill>
                <a:latin typeface="Times New Roman" pitchFamily="18" charset="0"/>
              </a:rPr>
              <a:t>белем биреү стандарттарының төп</a:t>
            </a: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ba-RU" b="1" smtClean="0">
                <a:solidFill>
                  <a:srgbClr val="000099"/>
                </a:solidFill>
                <a:latin typeface="Times New Roman" pitchFamily="18" charset="0"/>
              </a:rPr>
              <a:t> шарттарының береһе – белем биреүҙең</a:t>
            </a: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ba-RU" b="1" smtClean="0">
                <a:solidFill>
                  <a:srgbClr val="000099"/>
                </a:solidFill>
                <a:latin typeface="Times New Roman" pitchFamily="18" charset="0"/>
              </a:rPr>
              <a:t> кимәлдәре араһында күсәгилешлек. </a:t>
            </a:r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18435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7"/>
          <p:cNvSpPr>
            <a:spLocks noGrp="1"/>
          </p:cNvSpPr>
          <p:nvPr>
            <p:ph type="title" idx="4294967295"/>
          </p:nvPr>
        </p:nvSpPr>
        <p:spPr bwMode="auto">
          <a:xfrm>
            <a:off x="611188" y="3141663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2400" b="1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> ФГОС ДО </a:t>
            </a:r>
            <a:br>
              <a:rPr lang="ru-RU" sz="2400" b="1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>1. Требования к структуре освоения основной образовательной                   </a:t>
            </a:r>
            <a:b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>    программы ДО </a:t>
            </a:r>
            <a:b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>2. Требования к условиям реализации </a:t>
            </a:r>
            <a:b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>3. Требования к результатам освоения  </a:t>
            </a:r>
            <a:b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/>
            </a:r>
            <a:b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r>
              <a:rPr lang="ru-RU" sz="2400" b="1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>ФГОС НОО</a:t>
            </a:r>
            <a:br>
              <a:rPr lang="ru-RU" sz="2400" b="1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>1.Требования  к результатам освоения</a:t>
            </a:r>
            <a:b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>2. Требования к структуре освоения основной образовательной программы  НОО </a:t>
            </a:r>
            <a:b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>3. Требования к условиям реализации</a:t>
            </a:r>
            <a:br>
              <a:rPr lang="ru-RU" sz="24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r>
              <a:rPr lang="ru-RU" sz="18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  <a:t/>
            </a:r>
            <a:br>
              <a:rPr lang="ru-RU" sz="1800" cap="none" smtClean="0">
                <a:solidFill>
                  <a:srgbClr val="000099"/>
                </a:solidFill>
                <a:effectLst/>
                <a:latin typeface="Times New Roman" pitchFamily="18" charset="0"/>
              </a:rPr>
            </a:br>
            <a:endParaRPr lang="ru-RU" sz="1800" cap="none" smtClean="0">
              <a:solidFill>
                <a:srgbClr val="000099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Содержимое 2"/>
          <p:cNvSpPr>
            <a:spLocks noGrp="1"/>
          </p:cNvSpPr>
          <p:nvPr>
            <p:ph type="body" sz="half" idx="1"/>
          </p:nvPr>
        </p:nvSpPr>
        <p:spPr>
          <a:xfrm>
            <a:off x="323850" y="1557338"/>
            <a:ext cx="42672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ba-RU" sz="2000" b="1" smtClean="0">
                <a:solidFill>
                  <a:schemeClr val="hlink"/>
                </a:solidFill>
                <a:latin typeface="Times New Roman" pitchFamily="18" charset="0"/>
              </a:rPr>
              <a:t>ФГОС ДО</a:t>
            </a:r>
            <a:endParaRPr lang="ru-RU" sz="2000" b="1" smtClean="0">
              <a:solidFill>
                <a:schemeClr val="hlin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000" b="1" smtClean="0">
                <a:solidFill>
                  <a:schemeClr val="hlink"/>
                </a:solidFill>
                <a:latin typeface="Times New Roman" pitchFamily="18" charset="0"/>
              </a:rPr>
              <a:t>Деятельностный подход, 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который лежит в основе ФГОС ДО. Обучать деятельности в воспитательном смысле – это значит делать учение </a:t>
            </a:r>
            <a:r>
              <a:rPr lang="ru-RU" sz="2000" b="1" smtClean="0">
                <a:solidFill>
                  <a:schemeClr val="hlink"/>
                </a:solidFill>
                <a:latin typeface="Times New Roman" pitchFamily="18" charset="0"/>
              </a:rPr>
              <a:t>мотивированным,</a:t>
            </a: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 учить ребенка самостоятельно ставить перед собой цель и находить пути, средства ее достижения;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chemeClr val="hlink"/>
                </a:solidFill>
                <a:latin typeface="Times New Roman" pitchFamily="18" charset="0"/>
              </a:rPr>
              <a:t>      помогать ребенку сформировать умения контроля и самоконтроля, оценки и самооценки.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solidFill>
                <a:schemeClr val="hlink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</a:pPr>
            <a:endParaRPr lang="ru-RU" sz="2000" smtClean="0">
              <a:latin typeface="Franklin Gothic Book" pitchFamily="34" charset="0"/>
            </a:endParaRPr>
          </a:p>
        </p:txBody>
      </p:sp>
      <p:sp>
        <p:nvSpPr>
          <p:cNvPr id="20483" name="Rectangle 11"/>
          <p:cNvSpPr>
            <a:spLocks noGrp="1"/>
          </p:cNvSpPr>
          <p:nvPr>
            <p:ph type="body" sz="half" idx="4294967295"/>
          </p:nvPr>
        </p:nvSpPr>
        <p:spPr>
          <a:xfrm>
            <a:off x="4724400" y="1554163"/>
            <a:ext cx="42672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smtClean="0">
                <a:solidFill>
                  <a:srgbClr val="000099"/>
                </a:solidFill>
                <a:latin typeface="Times New Roman" pitchFamily="18" charset="0"/>
              </a:rPr>
              <a:t>ФГОС НОО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smtClean="0">
                <a:solidFill>
                  <a:srgbClr val="000099"/>
                </a:solidFill>
                <a:latin typeface="Times New Roman" pitchFamily="18" charset="0"/>
              </a:rPr>
              <a:t>Деятельностный характер, 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99"/>
                </a:solidFill>
                <a:latin typeface="Times New Roman" pitchFamily="18" charset="0"/>
              </a:rPr>
              <a:t>ставящий главной целью развитие личности учащегося.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99"/>
                </a:solidFill>
                <a:latin typeface="Times New Roman" pitchFamily="18" charset="0"/>
              </a:rPr>
              <a:t>Требования к результатам обучения сформулированы в виде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smtClean="0">
                <a:solidFill>
                  <a:srgbClr val="000099"/>
                </a:solidFill>
                <a:latin typeface="Times New Roman" pitchFamily="18" charset="0"/>
              </a:rPr>
              <a:t>личностных,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smtClean="0">
                <a:solidFill>
                  <a:srgbClr val="000099"/>
                </a:solidFill>
                <a:latin typeface="Times New Roman" pitchFamily="18" charset="0"/>
              </a:rPr>
              <a:t>метапредметных ,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smtClean="0">
                <a:solidFill>
                  <a:srgbClr val="000099"/>
                </a:solidFill>
                <a:latin typeface="Times New Roman" pitchFamily="18" charset="0"/>
              </a:rPr>
              <a:t> предметных </a:t>
            </a:r>
            <a:r>
              <a:rPr lang="ru-RU" sz="2400" smtClean="0">
                <a:solidFill>
                  <a:srgbClr val="000099"/>
                </a:solidFill>
                <a:latin typeface="Times New Roman" pitchFamily="18" charset="0"/>
              </a:rPr>
              <a:t>результатов. </a:t>
            </a:r>
          </a:p>
        </p:txBody>
      </p:sp>
      <p:pic>
        <p:nvPicPr>
          <p:cNvPr id="2048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42875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1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  <a:latin typeface="Franklin Gothic Medium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9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cap="none" smtClean="0">
                <a:effectLst/>
                <a:latin typeface="Franklin Gothic Medium" pitchFamily="34" charset="0"/>
              </a:rPr>
              <a:t>       </a:t>
            </a:r>
            <a:r>
              <a:rPr lang="ru-RU" cap="none" smtClean="0">
                <a:solidFill>
                  <a:schemeClr val="hlink"/>
                </a:solidFill>
                <a:effectLst/>
                <a:latin typeface="Franklin Gothic Medium" pitchFamily="34" charset="0"/>
              </a:rPr>
              <a:t>Суть преемственности ДО и НОО</a:t>
            </a:r>
          </a:p>
        </p:txBody>
      </p:sp>
      <p:sp>
        <p:nvSpPr>
          <p:cNvPr id="21506" name="Rectangle 5"/>
          <p:cNvSpPr>
            <a:spLocks noGrp="1"/>
          </p:cNvSpPr>
          <p:nvPr>
            <p:ph type="body" sz="half" idx="4294967295"/>
          </p:nvPr>
        </p:nvSpPr>
        <p:spPr>
          <a:xfrm>
            <a:off x="0" y="1554163"/>
            <a:ext cx="4267200" cy="4525962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mtClean="0">
                <a:solidFill>
                  <a:schemeClr val="hlink"/>
                </a:solidFill>
                <a:latin typeface="Times New Roman" pitchFamily="18" charset="0"/>
              </a:rPr>
              <a:t>По ФГОС ДО </a:t>
            </a:r>
          </a:p>
          <a:p>
            <a:pPr algn="ctr">
              <a:buFont typeface="Wingdings 2" pitchFamily="18" charset="2"/>
              <a:buNone/>
            </a:pPr>
            <a:r>
              <a:rPr lang="ru-RU" smtClean="0">
                <a:solidFill>
                  <a:schemeClr val="hlink"/>
                </a:solidFill>
                <a:latin typeface="Times New Roman" pitchFamily="18" charset="0"/>
              </a:rPr>
              <a:t>должны формироваться  предпосылки </a:t>
            </a:r>
          </a:p>
          <a:p>
            <a:pPr algn="ctr">
              <a:buFont typeface="Wingdings 2" pitchFamily="18" charset="2"/>
              <a:buNone/>
            </a:pPr>
            <a:r>
              <a:rPr lang="ru-RU" smtClean="0">
                <a:solidFill>
                  <a:schemeClr val="hlink"/>
                </a:solidFill>
                <a:latin typeface="Times New Roman" pitchFamily="18" charset="0"/>
              </a:rPr>
              <a:t>к УУД</a:t>
            </a:r>
          </a:p>
          <a:p>
            <a:endParaRPr lang="ru-RU" smtClean="0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21507" name="Rectangle 6"/>
          <p:cNvSpPr>
            <a:spLocks noGrp="1"/>
          </p:cNvSpPr>
          <p:nvPr>
            <p:ph type="body" sz="half" idx="4294967295"/>
          </p:nvPr>
        </p:nvSpPr>
        <p:spPr>
          <a:xfrm>
            <a:off x="4876800" y="1554163"/>
            <a:ext cx="4267200" cy="45259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smtClean="0">
                <a:latin typeface="Franklin Gothic Book" pitchFamily="34" charset="0"/>
              </a:rPr>
              <a:t>   </a:t>
            </a:r>
            <a:r>
              <a:rPr lang="ru-RU" smtClean="0">
                <a:solidFill>
                  <a:srgbClr val="000099"/>
                </a:solidFill>
                <a:latin typeface="Times New Roman" pitchFamily="18" charset="0"/>
              </a:rPr>
              <a:t>По ФГОС НОО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99"/>
                </a:solidFill>
                <a:latin typeface="Times New Roman" pitchFamily="18" charset="0"/>
              </a:rPr>
              <a:t>    Основной результат – развитие личности ребенка на основе 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УУД </a:t>
            </a:r>
            <a:r>
              <a:rPr lang="ru-RU" smtClean="0">
                <a:solidFill>
                  <a:srgbClr val="000099"/>
                </a:solidFill>
                <a:latin typeface="Times New Roman" pitchFamily="18" charset="0"/>
              </a:rPr>
              <a:t>, обеспечивающих "умение учиться", </a:t>
            </a:r>
          </a:p>
          <a:p>
            <a:endParaRPr lang="ru-RU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21508" name="Picture 8" descr="34359918674454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4365625"/>
            <a:ext cx="1943100" cy="20875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cap="none" smtClean="0">
                <a:solidFill>
                  <a:schemeClr val="hlink"/>
                </a:solidFill>
                <a:effectLst/>
                <a:latin typeface="Times New Roman" pitchFamily="18" charset="0"/>
              </a:rPr>
              <a:t/>
            </a:r>
            <a:br>
              <a:rPr lang="ru-RU" sz="3200" cap="none" smtClean="0">
                <a:solidFill>
                  <a:schemeClr val="hlink"/>
                </a:solidFill>
                <a:effectLst/>
                <a:latin typeface="Times New Roman" pitchFamily="18" charset="0"/>
              </a:rPr>
            </a:br>
            <a:r>
              <a:rPr lang="ru-RU" sz="3200" cap="none" smtClean="0">
                <a:solidFill>
                  <a:schemeClr val="hlink"/>
                </a:solidFill>
                <a:effectLst/>
                <a:latin typeface="Times New Roman" pitchFamily="18" charset="0"/>
              </a:rPr>
              <a:t>1. К</a:t>
            </a:r>
            <a:r>
              <a:rPr lang="ba-RU" sz="3200" cap="none" smtClean="0">
                <a:solidFill>
                  <a:schemeClr val="hlink"/>
                </a:solidFill>
                <a:effectLst/>
                <a:latin typeface="Times New Roman" pitchFamily="18" charset="0"/>
              </a:rPr>
              <a:t>үсәгилешлекте тормошҡа ашырыу -  </a:t>
            </a:r>
            <a:br>
              <a:rPr lang="ba-RU" sz="3200" cap="none" smtClean="0">
                <a:solidFill>
                  <a:schemeClr val="hlink"/>
                </a:solidFill>
                <a:effectLst/>
                <a:latin typeface="Times New Roman" pitchFamily="18" charset="0"/>
              </a:rPr>
            </a:br>
            <a:r>
              <a:rPr lang="ba-RU" sz="3200" cap="none" smtClean="0">
                <a:solidFill>
                  <a:schemeClr val="hlink"/>
                </a:solidFill>
                <a:effectLst/>
                <a:latin typeface="Times New Roman" pitchFamily="18" charset="0"/>
              </a:rPr>
              <a:t>ФГОС шарттарын үтәү.</a:t>
            </a:r>
            <a:r>
              <a:rPr lang="ba-RU" sz="3200" cap="none" smtClean="0">
                <a:effectLst/>
                <a:latin typeface="Franklin Gothic Medium" pitchFamily="34" charset="0"/>
              </a:rPr>
              <a:t> </a:t>
            </a:r>
            <a:endParaRPr lang="ru-RU" sz="3200" cap="none" smtClean="0">
              <a:effectLst/>
              <a:latin typeface="Franklin Gothic Medium" pitchFamily="34" charset="0"/>
            </a:endParaRPr>
          </a:p>
        </p:txBody>
      </p:sp>
      <p:sp>
        <p:nvSpPr>
          <p:cNvPr id="22530" name="Rectangle 11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smtClean="0">
              <a:latin typeface="Franklin Gothic Book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834</TotalTime>
  <Words>208</Words>
  <Application>Microsoft Office PowerPoint</Application>
  <PresentationFormat>Экран (4:3)</PresentationFormat>
  <Paragraphs>36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20</vt:i4>
      </vt:variant>
    </vt:vector>
  </HeadingPairs>
  <TitlesOfParts>
    <vt:vector size="32" baseType="lpstr">
      <vt:lpstr>Arial</vt:lpstr>
      <vt:lpstr>Franklin Gothic Medium</vt:lpstr>
      <vt:lpstr>Franklin Gothic Book</vt:lpstr>
      <vt:lpstr>Wingdings 2</vt:lpstr>
      <vt:lpstr>Calibri</vt:lpstr>
      <vt:lpstr>Times New Roman</vt:lpstr>
      <vt:lpstr>Трек</vt:lpstr>
      <vt:lpstr>Трек</vt:lpstr>
      <vt:lpstr>Трек</vt:lpstr>
      <vt:lpstr>Трек</vt:lpstr>
      <vt:lpstr>Трек</vt:lpstr>
      <vt:lpstr>Трек</vt:lpstr>
      <vt:lpstr>ФГОС шарттарында мәктәпкәсә һәм башланғыс белем биреүҙә күсәгилешлек</vt:lpstr>
      <vt:lpstr> </vt:lpstr>
      <vt:lpstr>Слайд 3</vt:lpstr>
      <vt:lpstr>Слайд 4</vt:lpstr>
      <vt:lpstr>Слайд 5</vt:lpstr>
      <vt:lpstr> ФГОС ДО  1. Требования к структуре освоения основной образовательной                        программы ДО  2. Требования к условиям реализации  3. Требования к результатам освоения    ФГОС НОО 1.Требования  к результатам освоения 2. Требования к структуре освоения основной образовательной программы  НОО  3. Требования к условиям реализации  </vt:lpstr>
      <vt:lpstr>Слайд 7</vt:lpstr>
      <vt:lpstr>       Суть преемственности ДО и НОО</vt:lpstr>
      <vt:lpstr> 1. Күсәгилешлекте тормошҡа ашырыу -   ФГОС шарттарын үтәү.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«Изучаем ФГОС дошкольного образования»</dc:title>
  <dc:creator>Галя</dc:creator>
  <cp:lastModifiedBy>Садик</cp:lastModifiedBy>
  <cp:revision>126</cp:revision>
  <dcterms:created xsi:type="dcterms:W3CDTF">2013-12-02T16:12:05Z</dcterms:created>
  <dcterms:modified xsi:type="dcterms:W3CDTF">2017-01-11T07:55:42Z</dcterms:modified>
</cp:coreProperties>
</file>